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256" r:id="rId2"/>
    <p:sldId id="257" r:id="rId3"/>
    <p:sldId id="270" r:id="rId4"/>
    <p:sldId id="268" r:id="rId5"/>
    <p:sldId id="269" r:id="rId6"/>
    <p:sldId id="267" r:id="rId7"/>
    <p:sldId id="258" r:id="rId8"/>
    <p:sldId id="259" r:id="rId9"/>
    <p:sldId id="265" r:id="rId10"/>
    <p:sldId id="264" r:id="rId11"/>
    <p:sldId id="266" r:id="rId12"/>
    <p:sldId id="260" r:id="rId13"/>
    <p:sldId id="262" r:id="rId14"/>
    <p:sldId id="261" r:id="rId15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MOU" lastIdx="1" clrIdx="0">
    <p:extLst>
      <p:ext uri="{19B8F6BF-5375-455C-9EA6-DF929625EA0E}">
        <p15:presenceInfo xmlns:p15="http://schemas.microsoft.com/office/powerpoint/2012/main" userId="Microsoft Office 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823"/>
    <p:restoredTop sz="95588"/>
  </p:normalViewPr>
  <p:slideViewPr>
    <p:cSldViewPr snapToGrid="0" snapToObjects="1">
      <p:cViewPr varScale="1">
        <p:scale>
          <a:sx n="88" d="100"/>
          <a:sy n="88" d="100"/>
        </p:scale>
        <p:origin x="365" y="6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0" d="100"/>
          <a:sy n="80" d="100"/>
        </p:scale>
        <p:origin x="3264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E96AD7D-0423-E04A-82AF-C108AB5E9C9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6C2E2BF-81B7-C048-A9AE-45E8A510B87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28F31C-0646-DE47-940C-0EBCB61BAD00}" type="datetimeFigureOut">
              <a:rPr lang="en-DE" smtClean="0"/>
              <a:t>01/28/2020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0495AB-368B-5148-B514-2ABFEF8994A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54782C-E4FD-E24E-81EC-22482235BDC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30D5E8-4C85-774C-9CC3-CB4498130515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44710888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0ABCF6-0379-C14E-AF47-246B5763CCAB}" type="datetimeFigureOut">
              <a:rPr lang="en-DE" smtClean="0"/>
              <a:t>01/28/2020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3BC8B3-0677-A149-ABBB-D508AE34BF76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5900998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3BC8B3-0677-A149-ABBB-D508AE34BF76}" type="slidenum">
              <a:rPr lang="en-DE" smtClean="0"/>
              <a:t>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337815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3BC8B3-0677-A149-ABBB-D508AE34BF76}" type="slidenum">
              <a:rPr lang="en-DE" smtClean="0"/>
              <a:t>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1395508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3BC8B3-0677-A149-ABBB-D508AE34BF76}" type="slidenum">
              <a:rPr lang="en-DE" smtClean="0"/>
              <a:t>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2563985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3BC8B3-0677-A149-ABBB-D508AE34BF76}" type="slidenum">
              <a:rPr lang="en-DE" smtClean="0"/>
              <a:t>12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7445376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8383CE-20D4-514C-847A-7D86DA77B0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A5E59B-B907-EF40-A088-D667A70BE5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794B1F-5E44-454E-82BD-C68A9BAB43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A4D67-C8D3-2A47-84DA-4FB43051860A}" type="datetimeFigureOut">
              <a:rPr lang="en-DE" smtClean="0"/>
              <a:t>01/28/2020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C842DC-EB8D-7844-B3C5-EF0001C5E9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A4D8EC-93B5-0840-9B80-0D3146BDA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AE0C7-1D62-394F-93A0-08FDCA4C9870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620412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2465B0-BAF0-F247-B8BB-D43073DEA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F1B58E-013C-A845-9B04-FF6E897207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A2F9D4-21A4-6644-945B-52C6D63269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A4D67-C8D3-2A47-84DA-4FB43051860A}" type="datetimeFigureOut">
              <a:rPr lang="en-DE" smtClean="0"/>
              <a:t>01/28/2020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81B724-83F1-8040-B70C-3C0C9F8FC2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C17649-7043-2443-B9D4-2A9257939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AE0C7-1D62-394F-93A0-08FDCA4C9870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5660661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DAA6967-2838-2F44-883F-2F0982FD3C7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3F416D1-B589-294D-89B4-EBF1A31F2C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CC5B12-EE28-414B-96AB-7FF724128F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A4D67-C8D3-2A47-84DA-4FB43051860A}" type="datetimeFigureOut">
              <a:rPr lang="en-DE" smtClean="0"/>
              <a:t>01/28/2020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C1326B-12E5-2E40-A4CB-456BF026F8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C89CAA-F7E4-6B45-9E20-AC3D88FEB1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AE0C7-1D62-394F-93A0-08FDCA4C9870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093524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8842FD-0A50-A24F-A8A1-A8A671576F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CFEA34-6EE7-154D-B0F0-69CE3C6831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098BC7-897C-DC4A-A843-03EA064AFA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A4D67-C8D3-2A47-84DA-4FB43051860A}" type="datetimeFigureOut">
              <a:rPr lang="en-DE" smtClean="0"/>
              <a:t>01/28/2020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A1B868-3734-034C-9D1B-B46A636653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2E64C0-D3CB-9941-90F4-ACA99156B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AE0C7-1D62-394F-93A0-08FDCA4C9870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0784068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300EE5-23DE-8848-B030-72239E686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81A577-1794-9741-B085-20BBE3CF0D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43206D-CCD0-2D46-B402-EEFB058F6D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A4D67-C8D3-2A47-84DA-4FB43051860A}" type="datetimeFigureOut">
              <a:rPr lang="en-DE" smtClean="0"/>
              <a:t>01/28/2020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9D7812-864F-C349-A146-7C4842DF4A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23735D-6BB4-9E42-AAF9-4DAFC8DA7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AE0C7-1D62-394F-93A0-08FDCA4C9870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393212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6AF346-19A1-6C40-85C0-7AAFDA7F1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69E170-59CE-1446-B17D-2E47C7479B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C92D43-138A-9443-A7DE-39940746A7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BA44AB-5E4C-464F-A634-7AE3595EC6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A4D67-C8D3-2A47-84DA-4FB43051860A}" type="datetimeFigureOut">
              <a:rPr lang="en-DE" smtClean="0"/>
              <a:t>01/28/2020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B34319-A323-9546-AB86-3497B55F19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D2CC68-3ACC-9C4F-8505-33D0C5821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AE0C7-1D62-394F-93A0-08FDCA4C9870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8569205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B9AA39-9B61-E643-BEE8-501EE70D1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2AE6DA-D5F6-0F4D-92BA-C2E6C58D7F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6B53D7-D65A-E145-AA34-D1C151CE29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02138DD-9382-2841-A94A-5CEF5BB3A1E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00C598B-6E55-0940-869E-B7617066389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B6E7AC-762B-E742-85E9-97ED9FCB99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A4D67-C8D3-2A47-84DA-4FB43051860A}" type="datetimeFigureOut">
              <a:rPr lang="en-DE" smtClean="0"/>
              <a:t>01/28/2020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05A0D57-5F1E-D242-9B18-F9FDCE50F9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C3A0922-AB3C-F54D-874F-91DEB23AA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AE0C7-1D62-394F-93A0-08FDCA4C9870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7894064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6D9BAE-A54D-8F4E-B942-607E5781E0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79AB27A-196B-E24D-BEC1-58D1915706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A4D67-C8D3-2A47-84DA-4FB43051860A}" type="datetimeFigureOut">
              <a:rPr lang="en-DE" smtClean="0"/>
              <a:t>01/28/2020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A24E00-7BE9-3D40-BFA1-C58E908AC2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46CB83-78D5-C34D-8441-F2A821F26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AE0C7-1D62-394F-93A0-08FDCA4C9870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664348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6BDEFE0-AFE4-9B4C-969E-F99D7E0D09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A4D67-C8D3-2A47-84DA-4FB43051860A}" type="datetimeFigureOut">
              <a:rPr lang="en-DE" smtClean="0"/>
              <a:t>01/28/2020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B22314C-3D8B-264B-9EEC-203B0072E2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0CF18F-171E-3447-80FC-7C784AE94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AE0C7-1D62-394F-93A0-08FDCA4C9870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7022176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A42D1D-036A-6A47-8768-9979D6E9FA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C781BC-4B43-8B42-9A13-9BC62AE1CC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D308C3-86D7-0D43-A270-E95FA58417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C6D90F-622D-FA44-B94D-04AD44A111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A4D67-C8D3-2A47-84DA-4FB43051860A}" type="datetimeFigureOut">
              <a:rPr lang="en-DE" smtClean="0"/>
              <a:t>01/28/2020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5D119D-9660-A74D-9275-408AF20CC9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CC3324-8F57-C143-85CF-C308725EB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AE0C7-1D62-394F-93A0-08FDCA4C9870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558656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0F82F-42B0-D84B-B679-19F056AC1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1D33D82-A26C-324C-90ED-5526A2C7EEF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D6FC3D-9A2D-114D-BE2B-F89C2852EB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27D775-E42D-C543-8CE9-9680760583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A4D67-C8D3-2A47-84DA-4FB43051860A}" type="datetimeFigureOut">
              <a:rPr lang="en-DE" smtClean="0"/>
              <a:t>01/28/2020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EBF2B0-38F8-5247-BBD4-B5F9E8FD0D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263AFC-8862-594C-8F96-CEACEE186A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AE0C7-1D62-394F-93A0-08FDCA4C9870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9648885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8531A62-43C9-4F4F-853D-C77C3DB043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C13E4A-9B26-3D4B-AC6E-FD7DCC3B6E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9E9B5A-28FF-8849-B9EF-84781CA555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BA4D67-C8D3-2A47-84DA-4FB43051860A}" type="datetimeFigureOut">
              <a:rPr lang="en-DE" smtClean="0"/>
              <a:t>01/28/2020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1F8D5F-6FFA-8743-9551-39B62C8E33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FA9319-CD00-5145-8D88-183BB40BE9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0AE0C7-1D62-394F-93A0-08FDCA4C9870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4059874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://ieeexplore.ieee.org/stamp/stamp.jsp?tp=&amp;arnumber=8349923&amp;isnumber=8349837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719E6-8110-5E41-A17E-97A3839DB9F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GB" b="1" dirty="0" err="1"/>
              <a:t>Abschlussprojekt</a:t>
            </a:r>
            <a:r>
              <a:rPr lang="en-GB" b="1" dirty="0"/>
              <a:t> EMR: </a:t>
            </a:r>
            <a:br>
              <a:rPr lang="en-GB" b="1" dirty="0"/>
            </a:br>
            <a:r>
              <a:rPr lang="en-GB" b="1" dirty="0"/>
              <a:t>Inverses </a:t>
            </a:r>
            <a:r>
              <a:rPr lang="en-GB" b="1" dirty="0" err="1"/>
              <a:t>Pendel</a:t>
            </a:r>
            <a:r>
              <a:rPr lang="en-GB" b="1" dirty="0"/>
              <a:t> </a:t>
            </a:r>
            <a:r>
              <a:rPr lang="en-GB" b="1" dirty="0" err="1"/>
              <a:t>mit</a:t>
            </a:r>
            <a:r>
              <a:rPr lang="en-GB" b="1" dirty="0"/>
              <a:t> </a:t>
            </a:r>
            <a:r>
              <a:rPr lang="en-GB" b="1" dirty="0" err="1"/>
              <a:t>Mecanum</a:t>
            </a:r>
            <a:r>
              <a:rPr lang="en-GB" b="1" dirty="0"/>
              <a:t> </a:t>
            </a:r>
            <a:r>
              <a:rPr lang="en-GB" b="1" dirty="0" err="1"/>
              <a:t>Rädern</a:t>
            </a:r>
            <a:r>
              <a:rPr lang="en-GB" b="1" dirty="0"/>
              <a:t> </a:t>
            </a:r>
            <a:endParaRPr lang="en-D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5A460B-574F-AD49-87D8-61B48A669AF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DE" dirty="0"/>
              <a:t>Vinz (Nachname ?) und Johannes Heidersberger</a:t>
            </a:r>
          </a:p>
        </p:txBody>
      </p:sp>
    </p:spTree>
    <p:extLst>
      <p:ext uri="{BB962C8B-B14F-4D97-AF65-F5344CB8AC3E}">
        <p14:creationId xmlns:p14="http://schemas.microsoft.com/office/powerpoint/2010/main" val="313820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C208E-E7B7-D54E-91CF-5E4A1F164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PI-Reglerkaskade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3155802-2314-1D40-9C8B-016096D6FE5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579477" y="1825625"/>
            <a:ext cx="4393323" cy="4377520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722E34A-08C5-9F43-B165-3CF5AA459D9D}"/>
                  </a:ext>
                </a:extLst>
              </p:cNvPr>
              <p:cNvSpPr txBox="1"/>
              <p:nvPr/>
            </p:nvSpPr>
            <p:spPr>
              <a:xfrm>
                <a:off x="838200" y="1690688"/>
                <a:ext cx="4862726" cy="20645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DE" dirty="0"/>
                  <a:t>D-Anteil verschlechtert Reglerperformance, da bei Messung des Winkels Rauschen auftritt </a:t>
                </a:r>
                <a14:m>
                  <m:oMath xmlns:m="http://schemas.openxmlformats.org/officeDocument/2006/math">
                    <m:r>
                      <a:rPr lang="en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DE" dirty="0"/>
                  <a:t> PI-Kaskade statt PID-Kaskade verwendet</a:t>
                </a:r>
              </a:p>
              <a:p>
                <a:pPr marL="285750" indent="-2857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endParaRPr lang="en-GB" dirty="0"/>
              </a:p>
              <a:p>
                <a:pPr marL="285750" indent="-2857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GB" dirty="0"/>
                  <a:t>K</a:t>
                </a:r>
                <a:r>
                  <a:rPr lang="en-DE" dirty="0"/>
                  <a:t>eine Verwendung eines Motorkennfelds, da in Modulen internen Regler benutzt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722E34A-08C5-9F43-B165-3CF5AA459D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90688"/>
                <a:ext cx="4862726" cy="2064540"/>
              </a:xfrm>
              <a:prstGeom prst="rect">
                <a:avLst/>
              </a:prstGeom>
              <a:blipFill>
                <a:blip r:embed="rId3"/>
                <a:stretch>
                  <a:fillRect l="-781" r="-1823" b="-304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800248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E9E289-5B47-3C41-B602-80C6688BF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DE" dirty="0"/>
              <a:t>Weiteres: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21024DB-DE73-0C47-988F-FB1164789E9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91074" y="1690688"/>
            <a:ext cx="4722107" cy="951603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0AF1381-23FD-144A-9EDE-E0691AC521F3}"/>
                  </a:ext>
                </a:extLst>
              </p:cNvPr>
              <p:cNvSpPr txBox="1"/>
              <p:nvPr/>
            </p:nvSpPr>
            <p:spPr>
              <a:xfrm>
                <a:off x="838199" y="1690688"/>
                <a:ext cx="5652875" cy="50997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DE" dirty="0"/>
                  <a:t>Not-Stop, falls berechneter Winkel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DE" dirty="0"/>
                  <a:t> zu groß wird</a:t>
                </a:r>
              </a:p>
              <a:p>
                <a:endParaRPr lang="en-DE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DE" dirty="0"/>
                  <a:t>Erweiterung um Ansteuerung des Roboters im Weltkoordinatensystem (vgl. Aufgabe 2-5) durch Verwendung der Transformationsmatrix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𝑊𝑂</m:t>
                        </m:r>
                      </m:sub>
                    </m:sSub>
                  </m:oMath>
                </a14:m>
                <a:r>
                  <a:rPr lang="en-DE" dirty="0"/>
                  <a:t> möglich (unsicher bei Transformationsmatrix ?)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DE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DE" dirty="0"/>
                  <a:t>Erweiterung um eine Vorsteuerung für besseres Führungsverhalten ohne Beeinflussung der Stabilität möglich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DE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DE" dirty="0"/>
                  <a:t>Nach [1] weist eine optimale Plattform eine Radkonfiguration auf, bei der die beiden mittleren Räder die gleiche Orientierung der Rollen haben, da dies einen gleichen Beitrag zu </a:t>
                </a:r>
                <a14:m>
                  <m:oMath xmlns:m="http://schemas.openxmlformats.org/officeDocument/2006/math">
                    <m:acc>
                      <m:accPr>
                        <m:chr m:val="̈"/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DE" dirty="0"/>
                  <a:t> von jedem Rad liefert, während ein asymmetrischer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DE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DE" dirty="0"/>
                  <a:t>-Vektor zu einer zusätzlichen Betonung der inneren beiden Räder führt. (unsicher wegen Begründung ?)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0AF1381-23FD-144A-9EDE-E0691AC521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1690688"/>
                <a:ext cx="5652875" cy="5099729"/>
              </a:xfrm>
              <a:prstGeom prst="rect">
                <a:avLst/>
              </a:prstGeom>
              <a:blipFill>
                <a:blip r:embed="rId3"/>
                <a:stretch>
                  <a:fillRect l="-673" t="-248" r="-224" b="-99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5EFC3F4B-F344-924A-9D14-C97ED31F273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525" t="24714" r="34345" b="66943"/>
          <a:stretch/>
        </p:blipFill>
        <p:spPr>
          <a:xfrm>
            <a:off x="6491074" y="2513593"/>
            <a:ext cx="3338726" cy="1401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5439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DEC544-C0DB-ED4A-BD76-D844A7FA7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Aufgetretene Probleme beim Projekt: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C4D7A76-C7EB-3D49-BA3E-04BBDB0D91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5060" y="1777767"/>
            <a:ext cx="6737432" cy="381364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9BAB006-82FA-6245-BDB8-C6D0D31B04DD}"/>
              </a:ext>
            </a:extLst>
          </p:cNvPr>
          <p:cNvSpPr txBox="1"/>
          <p:nvPr/>
        </p:nvSpPr>
        <p:spPr>
          <a:xfrm>
            <a:off x="5577226" y="5420736"/>
            <a:ext cx="5753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dirty="0"/>
              <a:t>Abbildung 6: Zykluszeiten bei WLAN- bzw. Ethernet-Verbindung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EF6D655-29B9-4543-8528-60480549CCF9}"/>
                  </a:ext>
                </a:extLst>
              </p:cNvPr>
              <p:cNvSpPr txBox="1"/>
              <p:nvPr/>
            </p:nvSpPr>
            <p:spPr>
              <a:xfrm>
                <a:off x="838200" y="1843182"/>
                <a:ext cx="4762500" cy="34163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GB" dirty="0"/>
                  <a:t>H</a:t>
                </a:r>
                <a:r>
                  <a:rPr lang="en-DE" dirty="0"/>
                  <a:t>ohe Latenzzeiten bei Kommunikation über WLAN </a:t>
                </a:r>
                <a14:m>
                  <m:oMath xmlns:m="http://schemas.openxmlformats.org/officeDocument/2006/math">
                    <m:r>
                      <a:rPr lang="en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DE" dirty="0"/>
                  <a:t> Regelung über </a:t>
                </a:r>
                <a:r>
                  <a:rPr lang="en-DE" dirty="0" smtClean="0"/>
                  <a:t>LAN-Verbindung</a:t>
                </a:r>
                <a:r>
                  <a:rPr lang="de-DE" dirty="0" smtClean="0"/>
                  <a:t> (Auch hier immer noch Totzeit in der Regelstrecke)</a:t>
                </a:r>
                <a:endParaRPr lang="en-DE" dirty="0"/>
              </a:p>
              <a:p>
                <a:pPr marL="285750" indent="-28575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endParaRPr lang="en-DE" dirty="0"/>
              </a:p>
              <a:p>
                <a:pPr marL="285750" indent="-28575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DE" dirty="0"/>
                  <a:t>Ethernet-Kabel beeinflusst Gleichgewicht des Balancierroboters</a:t>
                </a:r>
              </a:p>
              <a:p>
                <a:pPr marL="285750" indent="-28575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endParaRPr lang="en-DE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DE" dirty="0"/>
                  <a:t>Abstand der beiden inneren Räder sehr klein, kann unter Umständen zu Kollisionen führen </a:t>
                </a:r>
                <a14:m>
                  <m:oMath xmlns:m="http://schemas.openxmlformats.org/officeDocument/2006/math">
                    <m:r>
                      <a:rPr lang="en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DE" dirty="0"/>
                  <a:t> dünnere Befestigungsscheiben für die Räder an den Modulen</a:t>
                </a: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EF6D655-29B9-4543-8528-60480549CC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843182"/>
                <a:ext cx="4762500" cy="3416320"/>
              </a:xfrm>
              <a:prstGeom prst="rect">
                <a:avLst/>
              </a:prstGeom>
              <a:blipFill>
                <a:blip r:embed="rId4"/>
                <a:stretch>
                  <a:fillRect l="-896" t="-891" r="-256" b="-178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92496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841480-B547-CA4E-BE9B-DB9E14F4D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Demonstration</a:t>
            </a:r>
          </a:p>
        </p:txBody>
      </p:sp>
      <p:pic>
        <p:nvPicPr>
          <p:cNvPr id="4" name="DemoVideoEdited.mp4" descr="DemoVideoEdited.mp4">
            <a:hlinkClick r:id="" action="ppaction://media"/>
            <a:extLst>
              <a:ext uri="{FF2B5EF4-FFF2-40B4-BE49-F238E27FC236}">
                <a16:creationId xmlns:a16="http://schemas.microsoft.com/office/drawing/2014/main" id="{5FD5CCB9-7CBD-8E42-8F99-D6E0D6DEC225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 rot="16200000">
            <a:off x="3871572" y="-128092"/>
            <a:ext cx="4448855" cy="8086415"/>
          </a:xfrm>
        </p:spPr>
      </p:pic>
    </p:spTree>
    <p:extLst>
      <p:ext uri="{BB962C8B-B14F-4D97-AF65-F5344CB8AC3E}">
        <p14:creationId xmlns:p14="http://schemas.microsoft.com/office/powerpoint/2010/main" val="2130903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62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E8DA3-D42F-134E-A547-33E2CFEBD0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Quellen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608244-6F7A-384E-A917-DF1048EBED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DE" dirty="0"/>
              <a:t>[1] </a:t>
            </a:r>
            <a:r>
              <a:rPr lang="en-GB" dirty="0"/>
              <a:t>M. T. Watson, D. T. Gladwin, T. J. Prescott and S. O. Conran, “Design and control of a novel omnidirectional dynamically balancing platform for remote inspection of confined and cluttered environments,” </a:t>
            </a:r>
            <a:r>
              <a:rPr lang="en-GB" i="1" dirty="0"/>
              <a:t>2018 IEEE </a:t>
            </a:r>
            <a:r>
              <a:rPr lang="en-GB" dirty="0"/>
              <a:t>pp. 473-478.</a:t>
            </a:r>
            <a:br>
              <a:rPr lang="en-GB" dirty="0"/>
            </a:br>
            <a:r>
              <a:rPr lang="en-GB" dirty="0"/>
              <a:t>URL: </a:t>
            </a:r>
            <a:r>
              <a:rPr lang="en-GB" dirty="0">
                <a:hlinkClick r:id="rId2"/>
              </a:rPr>
              <a:t>http://ieeexplore.ieee.org/stamp/stamp.jsp?tp=&amp;arnumber=8349923&amp;isnumber=8349837</a:t>
            </a:r>
            <a:endParaRPr lang="en-GB" dirty="0"/>
          </a:p>
          <a:p>
            <a:pPr marL="0" indent="0">
              <a:lnSpc>
                <a:spcPct val="100000"/>
              </a:lnSpc>
              <a:buNone/>
            </a:pPr>
            <a:endParaRPr lang="en-GB" dirty="0"/>
          </a:p>
          <a:p>
            <a:pPr marL="0" indent="0">
              <a:lnSpc>
                <a:spcPct val="100000"/>
              </a:lnSpc>
              <a:buNone/>
            </a:pPr>
            <a:r>
              <a:rPr lang="en-GB" dirty="0"/>
              <a:t>[2] TUM </a:t>
            </a:r>
            <a:r>
              <a:rPr lang="en-GB" dirty="0" err="1"/>
              <a:t>Lehrstuhl</a:t>
            </a:r>
            <a:r>
              <a:rPr lang="en-GB" dirty="0"/>
              <a:t> </a:t>
            </a:r>
            <a:r>
              <a:rPr lang="en-GB" dirty="0" err="1"/>
              <a:t>für</a:t>
            </a:r>
            <a:r>
              <a:rPr lang="en-GB" dirty="0"/>
              <a:t> </a:t>
            </a:r>
            <a:r>
              <a:rPr lang="en-GB" dirty="0" err="1"/>
              <a:t>Regelungstechnik</a:t>
            </a:r>
            <a:r>
              <a:rPr lang="en-GB" dirty="0"/>
              <a:t>, “</a:t>
            </a:r>
            <a:r>
              <a:rPr lang="en-GB" dirty="0" err="1"/>
              <a:t>Skriptum</a:t>
            </a:r>
            <a:r>
              <a:rPr lang="en-GB" dirty="0"/>
              <a:t> </a:t>
            </a:r>
            <a:r>
              <a:rPr lang="en-GB" dirty="0" err="1"/>
              <a:t>zum</a:t>
            </a:r>
            <a:r>
              <a:rPr lang="en-GB" dirty="0"/>
              <a:t> </a:t>
            </a:r>
            <a:r>
              <a:rPr lang="en-GB" dirty="0" err="1"/>
              <a:t>Praktikum</a:t>
            </a:r>
            <a:r>
              <a:rPr lang="en-GB" dirty="0"/>
              <a:t> </a:t>
            </a:r>
            <a:r>
              <a:rPr lang="en-GB" dirty="0" err="1"/>
              <a:t>Reglerimplementierung</a:t>
            </a:r>
            <a:r>
              <a:rPr lang="en-GB" dirty="0"/>
              <a:t> auf </a:t>
            </a:r>
            <a:r>
              <a:rPr lang="en-GB" dirty="0" err="1"/>
              <a:t>Mikrocontrollern</a:t>
            </a:r>
            <a:r>
              <a:rPr lang="en-GB" dirty="0"/>
              <a:t>” 2019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2523709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255C52-3844-8C4C-B475-DDBA2613D6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Schematischer Aufbau des Balancierroboters</a:t>
            </a:r>
          </a:p>
        </p:txBody>
      </p:sp>
      <p:pic>
        <p:nvPicPr>
          <p:cNvPr id="9" name="Content Placeholder 8" descr="A close up of a map&#10;&#10;Description automatically generated">
            <a:extLst>
              <a:ext uri="{FF2B5EF4-FFF2-40B4-BE49-F238E27FC236}">
                <a16:creationId xmlns:a16="http://schemas.microsoft.com/office/drawing/2014/main" id="{FF2C3F38-1251-F54B-AF9E-6C52679F69B1}"/>
              </a:ext>
              <a:ext uri="{C183D7F6-B498-43B3-948B-1728B52AA6E4}">
                <adec:decorative xmlns:adec="http://schemas.microsoft.com/office/drawing/2017/decorative" xmlns="" val="0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462088"/>
            <a:ext cx="4389285" cy="4351338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3AB5B68-26BE-D543-A51A-3D1147ACCD8F}"/>
              </a:ext>
            </a:extLst>
          </p:cNvPr>
          <p:cNvSpPr txBox="1"/>
          <p:nvPr/>
        </p:nvSpPr>
        <p:spPr>
          <a:xfrm>
            <a:off x="989680" y="5846543"/>
            <a:ext cx="43892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Abbildung 1: Schema des Kollinear-Mecanum Fahrzeugs (CMD) [1]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2284235-9445-8B46-8032-8EB0D5DAD36A}"/>
              </a:ext>
            </a:extLst>
          </p:cNvPr>
          <p:cNvSpPr txBox="1"/>
          <p:nvPr/>
        </p:nvSpPr>
        <p:spPr>
          <a:xfrm>
            <a:off x="6096000" y="5846544"/>
            <a:ext cx="51063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Abbildung 2: </a:t>
            </a:r>
            <a:r>
              <a:rPr lang="en-GB" dirty="0"/>
              <a:t>Proof-of-Concept-</a:t>
            </a:r>
            <a:r>
              <a:rPr lang="en-GB" dirty="0" err="1"/>
              <a:t>Prototyp</a:t>
            </a:r>
            <a:r>
              <a:rPr lang="en-GB" dirty="0"/>
              <a:t> [1] (</a:t>
            </a:r>
            <a:r>
              <a:rPr lang="en-GB" dirty="0" err="1"/>
              <a:t>eigene</a:t>
            </a:r>
            <a:r>
              <a:rPr lang="en-GB" dirty="0"/>
              <a:t> </a:t>
            </a:r>
            <a:r>
              <a:rPr lang="en-GB" dirty="0" err="1"/>
              <a:t>Abbildung</a:t>
            </a:r>
            <a:r>
              <a:rPr lang="en-GB" dirty="0"/>
              <a:t> und </a:t>
            </a:r>
            <a:r>
              <a:rPr lang="en-GB" dirty="0" err="1"/>
              <a:t>Konstruktionszeichnung</a:t>
            </a:r>
            <a:r>
              <a:rPr lang="en-GB" dirty="0"/>
              <a:t> </a:t>
            </a:r>
            <a:r>
              <a:rPr lang="en-GB" dirty="0" err="1"/>
              <a:t>einfügen</a:t>
            </a:r>
            <a:r>
              <a:rPr lang="en-GB" dirty="0"/>
              <a:t> ?)</a:t>
            </a:r>
            <a:endParaRPr lang="en-DE" dirty="0"/>
          </a:p>
        </p:txBody>
      </p:sp>
      <p:pic>
        <p:nvPicPr>
          <p:cNvPr id="16" name="Picture 15" descr="A picture containing toy, truck, car, riding&#10;&#10;Description automatically generated">
            <a:extLst>
              <a:ext uri="{FF2B5EF4-FFF2-40B4-BE49-F238E27FC236}">
                <a16:creationId xmlns:a16="http://schemas.microsoft.com/office/drawing/2014/main" id="{EE83DE9D-CE73-A540-9EBC-990251FB00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8759" y="2382626"/>
            <a:ext cx="5063561" cy="343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6404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Konstruktion CAD</a:t>
            </a:r>
            <a:endParaRPr lang="de-DE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7533" y="1690688"/>
            <a:ext cx="5440660" cy="4351338"/>
          </a:xfrm>
        </p:spPr>
      </p:pic>
      <p:sp>
        <p:nvSpPr>
          <p:cNvPr id="5" name="Textfeld 4"/>
          <p:cNvSpPr txBox="1"/>
          <p:nvPr/>
        </p:nvSpPr>
        <p:spPr>
          <a:xfrm>
            <a:off x="7121434" y="1811383"/>
            <a:ext cx="423236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/>
              <a:t>Nur eine Hälfte konstruiert, da symmetrisch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/>
              <a:t>Orientierung Räder „1-2-1“ anstatt „2-2“ wie im Original; Vorteil Mittelverbinder kleiner </a:t>
            </a:r>
            <a:r>
              <a:rPr lang="de-DE" dirty="0" smtClean="0">
                <a:sym typeface="Wingdings" panose="05000000000000000000" pitchFamily="2" charset="2"/>
              </a:rPr>
              <a:t> kann als ein Teil gedruckt werden (Druckraum 3D Drucker)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928372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DCD4ED-7F0B-1648-AAAF-806C77A5E8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Aufbau des Robotergestells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40B38AA-79AE-C54E-A15E-A65B81F9ED7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l="15566" t="12647" r="16989"/>
          <a:stretch/>
        </p:blipFill>
        <p:spPr>
          <a:xfrm rot="10800000">
            <a:off x="7284990" y="1690688"/>
            <a:ext cx="2023578" cy="3494522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481530B-3351-C44C-A5BA-471460C18E8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l="24334" t="6311" r="7953"/>
          <a:stretch/>
        </p:blipFill>
        <p:spPr>
          <a:xfrm rot="16200000">
            <a:off x="2314335" y="214554"/>
            <a:ext cx="3494520" cy="6446790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116EEAE-9788-824C-8CD6-81F5B464B99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2791"/>
          <a:stretch/>
        </p:blipFill>
        <p:spPr>
          <a:xfrm rot="16200000">
            <a:off x="8573097" y="2426161"/>
            <a:ext cx="3494520" cy="202357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85B6B70-4C98-744D-B22B-6F081205A518}"/>
              </a:ext>
            </a:extLst>
          </p:cNvPr>
          <p:cNvSpPr txBox="1"/>
          <p:nvPr/>
        </p:nvSpPr>
        <p:spPr>
          <a:xfrm>
            <a:off x="3150001" y="5185209"/>
            <a:ext cx="58919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Abbildung 3: 3D-Druck-Bauteile des Robotergestells aus PLA?</a:t>
            </a:r>
          </a:p>
        </p:txBody>
      </p:sp>
    </p:spTree>
    <p:extLst>
      <p:ext uri="{BB962C8B-B14F-4D97-AF65-F5344CB8AC3E}">
        <p14:creationId xmlns:p14="http://schemas.microsoft.com/office/powerpoint/2010/main" val="17659681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9BC0DF-62FA-C845-AF95-4E43BDECD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35279"/>
          </a:xfrm>
        </p:spPr>
        <p:txBody>
          <a:bodyPr>
            <a:normAutofit fontScale="90000"/>
          </a:bodyPr>
          <a:lstStyle/>
          <a:p>
            <a:r>
              <a:rPr lang="en-DE" dirty="0"/>
              <a:t>CAD-Modelle der Bauteile des Robotergestells, der Radhalterung und des Moduls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06AC655-3C4F-A048-9835-60B87C5D54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1500404"/>
            <a:ext cx="3395540" cy="260673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F9A020A-E73E-F64B-9632-2DFAA22BDD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2825" y="4107134"/>
            <a:ext cx="3050563" cy="239228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3297B60-DAC8-224E-B5D5-8869FE88AF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752" y="1500404"/>
            <a:ext cx="5246248" cy="260673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DC0B389-43B0-EC4F-AA87-5CDE28DE02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83388" y="4079221"/>
            <a:ext cx="2864224" cy="179171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0EF0902-9268-D441-B253-4128211190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200" y="4079221"/>
            <a:ext cx="4394625" cy="2413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0656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DCC61B-9C4A-9943-9D09-ADB4BC7F1F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Aufbau des Balancierroboters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AC8CA7D-7EC2-A74B-8C2F-21B05A15B1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 rot="16200000">
            <a:off x="1563184" y="1074786"/>
            <a:ext cx="3802744" cy="5252712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3DFA698-96BF-4D48-A69B-99AAE3ED26B9}"/>
              </a:ext>
            </a:extLst>
          </p:cNvPr>
          <p:cNvSpPr txBox="1"/>
          <p:nvPr/>
        </p:nvSpPr>
        <p:spPr>
          <a:xfrm>
            <a:off x="6957432" y="1828794"/>
            <a:ext cx="439636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Router (Kommunikation mit Computer über Ethernetkabel)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Batterie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4 Module (X5-4 ?)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4 Mecanumräder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BD46C6F-4533-034D-B14E-587823264E09}"/>
              </a:ext>
            </a:extLst>
          </p:cNvPr>
          <p:cNvCxnSpPr>
            <a:cxnSpLocks/>
          </p:cNvCxnSpPr>
          <p:nvPr/>
        </p:nvCxnSpPr>
        <p:spPr>
          <a:xfrm flipH="1">
            <a:off x="4455886" y="2002971"/>
            <a:ext cx="2627085" cy="936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1B20F07-D420-9F45-9834-98269099C475}"/>
              </a:ext>
            </a:extLst>
          </p:cNvPr>
          <p:cNvCxnSpPr>
            <a:cxnSpLocks/>
          </p:cNvCxnSpPr>
          <p:nvPr/>
        </p:nvCxnSpPr>
        <p:spPr>
          <a:xfrm flipH="1">
            <a:off x="4455887" y="2830286"/>
            <a:ext cx="2627084" cy="6602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5EB8FE2-9B54-014C-84B7-CECFD6AE6DC9}"/>
              </a:ext>
            </a:extLst>
          </p:cNvPr>
          <p:cNvCxnSpPr>
            <a:cxnSpLocks/>
          </p:cNvCxnSpPr>
          <p:nvPr/>
        </p:nvCxnSpPr>
        <p:spPr>
          <a:xfrm flipH="1">
            <a:off x="5765800" y="3911600"/>
            <a:ext cx="1317171" cy="6223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0906D6D-2779-0047-9ACD-0889A8444563}"/>
              </a:ext>
            </a:extLst>
          </p:cNvPr>
          <p:cNvCxnSpPr>
            <a:cxnSpLocks/>
          </p:cNvCxnSpPr>
          <p:nvPr/>
        </p:nvCxnSpPr>
        <p:spPr>
          <a:xfrm flipH="1">
            <a:off x="4965700" y="3351031"/>
            <a:ext cx="2117271" cy="9667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2A66C50A-14FC-2940-8E67-6B0979CD1A19}"/>
              </a:ext>
            </a:extLst>
          </p:cNvPr>
          <p:cNvSpPr txBox="1"/>
          <p:nvPr/>
        </p:nvSpPr>
        <p:spPr>
          <a:xfrm>
            <a:off x="993878" y="5602514"/>
            <a:ext cx="4941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Abbildung 4: Zusammengebauter Balancierroboter</a:t>
            </a:r>
          </a:p>
        </p:txBody>
      </p:sp>
    </p:spTree>
    <p:extLst>
      <p:ext uri="{BB962C8B-B14F-4D97-AF65-F5344CB8AC3E}">
        <p14:creationId xmlns:p14="http://schemas.microsoft.com/office/powerpoint/2010/main" val="25557385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6BD448-E371-FE4B-9596-C26B4134EE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Kinematik des Fahrzeugs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4525E9B-F68B-764B-BEDF-3B2081AE4493}"/>
                  </a:ext>
                </a:extLst>
              </p:cNvPr>
              <p:cNvSpPr txBox="1"/>
              <p:nvPr/>
            </p:nvSpPr>
            <p:spPr>
              <a:xfrm>
                <a:off x="7267328" y="1690688"/>
                <a:ext cx="4086472" cy="39831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DE" dirty="0"/>
                  <a:t>Vorzeichen in zweiter und vierter Zeile der inversen Kinematik im Vergleich zu [1] umgedreht, da Rotationsachsen der Module 2 &amp; 4 gegenüber den Modulen 1 &amp; 3 in entgegengesetzte Richtung.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DE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D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DE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DE" dirty="0"/>
                  <a:t>: Winkel der Rollen auf den Mecanumrädern bzgl. </a:t>
                </a:r>
                <a:r>
                  <a:rPr lang="en-GB" dirty="0"/>
                  <a:t>x</a:t>
                </a:r>
                <a:r>
                  <a:rPr lang="en-DE" dirty="0"/>
                  <a:t>-Achse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DE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DE" dirty="0"/>
                  <a:t>Vorgabe von Sollwerten für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DE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DE" dirty="0"/>
                  <a:t>,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DE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DE" dirty="0"/>
                  <a:t> und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DE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DE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</m:acc>
                  </m:oMath>
                </a14:m>
                <a:r>
                  <a:rPr lang="en-DE" dirty="0"/>
                  <a:t> duch Hebi Mobile I/O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DE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DE" dirty="0"/>
                  <a:t>(Abbildung Schema ?)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4525E9B-F68B-764B-BEDF-3B2081AE44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7328" y="1690688"/>
                <a:ext cx="4086472" cy="3983142"/>
              </a:xfrm>
              <a:prstGeom prst="rect">
                <a:avLst/>
              </a:prstGeom>
              <a:blipFill>
                <a:blip r:embed="rId2"/>
                <a:stretch>
                  <a:fillRect l="-619" t="-317" r="-1548" b="-158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8AF5CF05-6A44-B54C-BAD9-DADB199BC2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9204" t="23409" r="14940" b="40841"/>
          <a:stretch/>
        </p:blipFill>
        <p:spPr>
          <a:xfrm>
            <a:off x="838200" y="1554163"/>
            <a:ext cx="6429128" cy="4938712"/>
          </a:xfrm>
        </p:spPr>
      </p:pic>
    </p:spTree>
    <p:extLst>
      <p:ext uri="{BB962C8B-B14F-4D97-AF65-F5344CB8AC3E}">
        <p14:creationId xmlns:p14="http://schemas.microsoft.com/office/powerpoint/2010/main" val="707953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7E8222-1A38-5C46-8A9D-34297A5A5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Reglerstruktur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27DC243-28FA-6949-84A9-DF8AA8BFEE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3114" y="1690688"/>
            <a:ext cx="7922986" cy="3216261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525192C-5A06-474D-9CE2-D1FFC78A50E5}"/>
              </a:ext>
            </a:extLst>
          </p:cNvPr>
          <p:cNvSpPr txBox="1"/>
          <p:nvPr/>
        </p:nvSpPr>
        <p:spPr>
          <a:xfrm>
            <a:off x="2758442" y="4906949"/>
            <a:ext cx="2892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Abbildung 5: PID-Kaskade [2]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2AE2AB6-FAD1-0243-83A8-EE43305509EF}"/>
                  </a:ext>
                </a:extLst>
              </p:cNvPr>
              <p:cNvSpPr txBox="1"/>
              <p:nvPr/>
            </p:nvSpPr>
            <p:spPr>
              <a:xfrm>
                <a:off x="8267700" y="1690688"/>
                <a:ext cx="3681186" cy="31831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GB" dirty="0"/>
                  <a:t>I</a:t>
                </a:r>
                <a:r>
                  <a:rPr lang="en-DE" dirty="0"/>
                  <a:t>nnere Kaskade: ausregeln Winkelfehler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DE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DE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</m:acc>
                    <m:r>
                      <a:rPr lang="en-D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DE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DE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𝑠𝑜𝑙𝑙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endParaRPr lang="en-DE" dirty="0"/>
              </a:p>
              <a:p>
                <a:endParaRPr lang="en-DE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DE" dirty="0"/>
                  <a:t>Äußere Kaskade: ausregeln Geschwindigkeitsfehler in y-Richtung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DE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D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DE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𝑠𝑜𝑙𝑙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endParaRPr lang="en-DE" dirty="0"/>
              </a:p>
              <a:p>
                <a:endParaRPr lang="en-DE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en-GB" dirty="0"/>
                  <a:t> </a:t>
                </a:r>
                <a:r>
                  <a:rPr lang="en-GB" dirty="0" err="1"/>
                  <a:t>Entfernung</a:t>
                </a:r>
                <a:r>
                  <a:rPr lang="en-GB" dirty="0"/>
                  <a:t> </a:t>
                </a:r>
                <a:r>
                  <a:rPr lang="en-GB" dirty="0" err="1"/>
                  <a:t>zwischen</a:t>
                </a:r>
                <a:r>
                  <a:rPr lang="en-GB" dirty="0"/>
                  <a:t> </a:t>
                </a:r>
                <a:r>
                  <a:rPr lang="en-GB" dirty="0" err="1"/>
                  <a:t>Radachse</a:t>
                </a:r>
                <a:r>
                  <a:rPr lang="en-GB" dirty="0"/>
                  <a:t> und </a:t>
                </a:r>
                <a:r>
                  <a:rPr lang="en-GB" dirty="0" err="1"/>
                  <a:t>dem</a:t>
                </a:r>
                <a:r>
                  <a:rPr lang="en-GB" dirty="0"/>
                  <a:t> </a:t>
                </a:r>
                <a:r>
                  <a:rPr lang="en-GB" dirty="0" err="1"/>
                  <a:t>Punkt</a:t>
                </a:r>
                <a:r>
                  <a:rPr lang="en-GB" dirty="0"/>
                  <a:t> auf </a:t>
                </a:r>
                <a:r>
                  <a:rPr lang="en-GB" dirty="0" err="1"/>
                  <a:t>dem</a:t>
                </a:r>
                <a:r>
                  <a:rPr lang="en-GB" dirty="0"/>
                  <a:t> </a:t>
                </a:r>
                <a:r>
                  <a:rPr lang="en-GB" dirty="0" err="1"/>
                  <a:t>Roboter</a:t>
                </a:r>
                <a:r>
                  <a:rPr lang="en-GB" dirty="0"/>
                  <a:t>, </a:t>
                </a:r>
                <a:r>
                  <a:rPr lang="en-GB" dirty="0" err="1"/>
                  <a:t>dessen</a:t>
                </a:r>
                <a:r>
                  <a:rPr lang="en-GB" dirty="0"/>
                  <a:t> </a:t>
                </a:r>
                <a:r>
                  <a:rPr lang="en-GB" dirty="0" err="1"/>
                  <a:t>Geschwindigkeit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GB" dirty="0"/>
                  <a:t> </a:t>
                </a:r>
                <a:r>
                  <a:rPr lang="en-GB" dirty="0" err="1"/>
                  <a:t>geregelt</a:t>
                </a:r>
                <a:r>
                  <a:rPr lang="en-GB" dirty="0"/>
                  <a:t> </a:t>
                </a:r>
                <a:r>
                  <a:rPr lang="en-GB" dirty="0" err="1"/>
                  <a:t>werden</a:t>
                </a:r>
                <a:r>
                  <a:rPr lang="en-GB" dirty="0"/>
                  <a:t> </a:t>
                </a:r>
                <a:r>
                  <a:rPr lang="en-GB" dirty="0" err="1"/>
                  <a:t>soll</a:t>
                </a:r>
                <a:endParaRPr lang="en-GB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2AE2AB6-FAD1-0243-83A8-EE43305509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7700" y="1690688"/>
                <a:ext cx="3681186" cy="3183179"/>
              </a:xfrm>
              <a:prstGeom prst="rect">
                <a:avLst/>
              </a:prstGeom>
              <a:blipFill>
                <a:blip r:embed="rId4"/>
                <a:stretch>
                  <a:fillRect l="-687" t="-397" r="-1031" b="-158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623835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1BBA4E-65AA-F446-88EF-03249BC9A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Winkelmessung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AF9183A-4377-604D-9A49-3AA8E2715E92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199" y="1825624"/>
                <a:ext cx="10515601" cy="1603376"/>
              </a:xfrm>
            </p:spPr>
            <p:txBody>
              <a:bodyPr>
                <a:normAutofit fontScale="47500" lnSpcReduction="2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DE" dirty="0"/>
                  <a:t>Der Kippwinkel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DE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DE" dirty="0"/>
                  <a:t>wird mit einem Komplementär-Filter aus dem Gyroskop und dem Beschleunigungssensor berechnet.</a:t>
                </a:r>
              </a:p>
              <a:p>
                <a:pPr>
                  <a:lnSpc>
                    <a:spcPct val="120000"/>
                  </a:lnSpc>
                </a:pPr>
                <a:r>
                  <a:rPr lang="de-DE" dirty="0"/>
                  <a:t>Die Funktion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𝑎𝑡𝑎𝑛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2(</m:t>
                    </m:r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de-DE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de-DE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 hat </a:t>
                </a:r>
                <a:r>
                  <a:rPr lang="en-GB" dirty="0" err="1"/>
                  <a:t>eine</a:t>
                </a:r>
                <a:r>
                  <a:rPr lang="en-GB" dirty="0"/>
                  <a:t> </a:t>
                </a:r>
                <a:r>
                  <a:rPr lang="en-GB" dirty="0" err="1"/>
                  <a:t>Sprungstelle</a:t>
                </a:r>
                <a:r>
                  <a:rPr lang="en-GB" dirty="0"/>
                  <a:t> </a:t>
                </a:r>
                <a:r>
                  <a:rPr lang="en-GB" dirty="0" err="1"/>
                  <a:t>bei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=±0</m:t>
                    </m:r>
                  </m:oMath>
                </a14:m>
                <a:r>
                  <a:rPr lang="en-GB" dirty="0"/>
                  <a:t> </a:t>
                </a:r>
                <a:r>
                  <a:rPr lang="en-GB" dirty="0" err="1"/>
                  <a:t>zwischen</a:t>
                </a:r>
                <a:r>
                  <a:rPr lang="en-GB" dirty="0"/>
                  <a:t> den </a:t>
                </a:r>
                <a:r>
                  <a:rPr lang="en-GB" dirty="0" err="1"/>
                  <a:t>Werten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DE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DE" dirty="0"/>
                  <a:t> Verwendung von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𝑎𝑡𝑎𝑛</m:t>
                    </m:r>
                    <m:d>
                      <m:d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de-DE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de-DE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r>
                  <a:rPr lang="en-DE" dirty="0"/>
                  <a:t>, was für einen Winkelbereich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DE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DE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DE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&lt;90°</m:t>
                    </m:r>
                  </m:oMath>
                </a14:m>
                <a:r>
                  <a:rPr lang="en-DE" dirty="0"/>
                  <a:t> ausreichend </a:t>
                </a:r>
                <a:r>
                  <a:rPr lang="en-DE" dirty="0" smtClean="0"/>
                  <a:t>ist</a:t>
                </a:r>
                <a:endParaRPr lang="de-DE" dirty="0" smtClean="0"/>
              </a:p>
              <a:p>
                <a:pPr>
                  <a:lnSpc>
                    <a:spcPct val="120000"/>
                  </a:lnSpc>
                </a:pPr>
                <a:r>
                  <a:rPr lang="de-DE" dirty="0" err="1" smtClean="0"/>
                  <a:t>Radgschwindigkeit</a:t>
                </a:r>
                <a:r>
                  <a:rPr lang="de-DE" dirty="0" smtClean="0"/>
                  <a:t> (</a:t>
                </a:r>
                <a:r>
                  <a:rPr lang="de-DE" dirty="0" err="1" smtClean="0"/>
                  <a:t>theta_dot</a:t>
                </a:r>
                <a:r>
                  <a:rPr lang="de-DE" dirty="0" smtClean="0"/>
                  <a:t>) aus arithmetischem Mittel aller Messwerte. Dadurch kann die Geschwindigkeit des Fahrzeugs in y-Richtung auch bei Rotation um z-Achse ermittelt werden. Vorzeichen wegen untersch. Orientierung der HEBI Module.</a:t>
                </a:r>
                <a:endParaRPr lang="en-DE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AF9183A-4377-604D-9A49-3AA8E2715E9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199" y="1825624"/>
                <a:ext cx="10515601" cy="1603376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8AD0BD4F-4B74-F546-862E-3AF1DAD1F1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5131730"/>
            <a:ext cx="9552745" cy="820939"/>
          </a:xfrm>
          <a:prstGeom prst="rect">
            <a:avLst/>
          </a:prstGeom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189333EA-33BA-F84C-BDA8-D6A710FC275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838199" y="4022270"/>
            <a:ext cx="6955974" cy="1041029"/>
          </a:xfrm>
        </p:spPr>
      </p:pic>
    </p:spTree>
    <p:extLst>
      <p:ext uri="{BB962C8B-B14F-4D97-AF65-F5344CB8AC3E}">
        <p14:creationId xmlns:p14="http://schemas.microsoft.com/office/powerpoint/2010/main" val="21994795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337</Words>
  <Application>Microsoft Office PowerPoint</Application>
  <PresentationFormat>Breitbild</PresentationFormat>
  <Paragraphs>67</Paragraphs>
  <Slides>14</Slides>
  <Notes>4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14</vt:i4>
      </vt:variant>
    </vt:vector>
  </HeadingPairs>
  <TitlesOfParts>
    <vt:vector size="20" baseType="lpstr">
      <vt:lpstr>Arial</vt:lpstr>
      <vt:lpstr>Calibri</vt:lpstr>
      <vt:lpstr>Calibri Light</vt:lpstr>
      <vt:lpstr>Cambria Math</vt:lpstr>
      <vt:lpstr>Wingdings</vt:lpstr>
      <vt:lpstr>Office Theme</vt:lpstr>
      <vt:lpstr>Abschlussprojekt EMR:  Inverses Pendel mit Mecanum Rädern </vt:lpstr>
      <vt:lpstr>Schematischer Aufbau des Balancierroboters</vt:lpstr>
      <vt:lpstr>Konstruktion CAD</vt:lpstr>
      <vt:lpstr>Aufbau des Robotergestells</vt:lpstr>
      <vt:lpstr>CAD-Modelle der Bauteile des Robotergestells, der Radhalterung und des Moduls</vt:lpstr>
      <vt:lpstr>Aufbau des Balancierroboters</vt:lpstr>
      <vt:lpstr>Kinematik des Fahrzeugs</vt:lpstr>
      <vt:lpstr>Reglerstruktur</vt:lpstr>
      <vt:lpstr>Winkelmessung</vt:lpstr>
      <vt:lpstr>PI-Reglerkaskade</vt:lpstr>
      <vt:lpstr>Weiteres:</vt:lpstr>
      <vt:lpstr>Aufgetretene Probleme beim Projekt:</vt:lpstr>
      <vt:lpstr>Demonstration</vt:lpstr>
      <vt:lpstr>Quellen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Abschlussprojekt:  Inverses Pendel mit Mecanum Rädern </dc:title>
  <dc:creator>Microsoft Office User</dc:creator>
  <cp:lastModifiedBy>Vinzenz Wöhrl</cp:lastModifiedBy>
  <cp:revision>78</cp:revision>
  <dcterms:created xsi:type="dcterms:W3CDTF">2020-01-20T12:58:55Z</dcterms:created>
  <dcterms:modified xsi:type="dcterms:W3CDTF">2020-01-28T18:05:30Z</dcterms:modified>
</cp:coreProperties>
</file>